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1"/>
  </p:notesMasterIdLst>
  <p:sldIdLst>
    <p:sldId id="256" r:id="rId2"/>
    <p:sldId id="370" r:id="rId3"/>
    <p:sldId id="257" r:id="rId4"/>
    <p:sldId id="379" r:id="rId5"/>
    <p:sldId id="371" r:id="rId6"/>
    <p:sldId id="372" r:id="rId7"/>
    <p:sldId id="373" r:id="rId8"/>
    <p:sldId id="376" r:id="rId9"/>
    <p:sldId id="322" r:id="rId10"/>
    <p:sldId id="377" r:id="rId11"/>
    <p:sldId id="378" r:id="rId12"/>
    <p:sldId id="374" r:id="rId13"/>
    <p:sldId id="340" r:id="rId14"/>
    <p:sldId id="357" r:id="rId15"/>
    <p:sldId id="355" r:id="rId16"/>
    <p:sldId id="354" r:id="rId17"/>
    <p:sldId id="351" r:id="rId18"/>
    <p:sldId id="350" r:id="rId19"/>
    <p:sldId id="353" r:id="rId20"/>
    <p:sldId id="359" r:id="rId21"/>
    <p:sldId id="360" r:id="rId22"/>
    <p:sldId id="361" r:id="rId23"/>
    <p:sldId id="356" r:id="rId24"/>
    <p:sldId id="349" r:id="rId25"/>
    <p:sldId id="344" r:id="rId26"/>
    <p:sldId id="337" r:id="rId27"/>
    <p:sldId id="338" r:id="rId28"/>
    <p:sldId id="339" r:id="rId29"/>
    <p:sldId id="323" r:id="rId30"/>
    <p:sldId id="328" r:id="rId31"/>
    <p:sldId id="325" r:id="rId32"/>
    <p:sldId id="326" r:id="rId33"/>
    <p:sldId id="327" r:id="rId34"/>
    <p:sldId id="329" r:id="rId35"/>
    <p:sldId id="330" r:id="rId36"/>
    <p:sldId id="331" r:id="rId37"/>
    <p:sldId id="334" r:id="rId38"/>
    <p:sldId id="296" r:id="rId39"/>
    <p:sldId id="333" r:id="rId40"/>
    <p:sldId id="276" r:id="rId41"/>
    <p:sldId id="277" r:id="rId42"/>
    <p:sldId id="275" r:id="rId43"/>
    <p:sldId id="286" r:id="rId44"/>
    <p:sldId id="283" r:id="rId45"/>
    <p:sldId id="284" r:id="rId46"/>
    <p:sldId id="287" r:id="rId47"/>
    <p:sldId id="304" r:id="rId48"/>
    <p:sldId id="303" r:id="rId49"/>
    <p:sldId id="306" r:id="rId50"/>
    <p:sldId id="278" r:id="rId51"/>
    <p:sldId id="279" r:id="rId52"/>
    <p:sldId id="348" r:id="rId53"/>
    <p:sldId id="362" r:id="rId54"/>
    <p:sldId id="363" r:id="rId55"/>
    <p:sldId id="258" r:id="rId56"/>
    <p:sldId id="259" r:id="rId57"/>
    <p:sldId id="260" r:id="rId58"/>
    <p:sldId id="261" r:id="rId59"/>
    <p:sldId id="266" r:id="rId60"/>
    <p:sldId id="262" r:id="rId61"/>
    <p:sldId id="263" r:id="rId62"/>
    <p:sldId id="282" r:id="rId63"/>
    <p:sldId id="264" r:id="rId64"/>
    <p:sldId id="268" r:id="rId65"/>
    <p:sldId id="342" r:id="rId66"/>
    <p:sldId id="265" r:id="rId67"/>
    <p:sldId id="315" r:id="rId68"/>
    <p:sldId id="272" r:id="rId69"/>
    <p:sldId id="267" r:id="rId70"/>
    <p:sldId id="269" r:id="rId71"/>
    <p:sldId id="271" r:id="rId72"/>
    <p:sldId id="270" r:id="rId73"/>
    <p:sldId id="273" r:id="rId74"/>
    <p:sldId id="345" r:id="rId75"/>
    <p:sldId id="289" r:id="rId76"/>
    <p:sldId id="364" r:id="rId77"/>
    <p:sldId id="347" r:id="rId78"/>
    <p:sldId id="365" r:id="rId79"/>
    <p:sldId id="293" r:id="rId80"/>
    <p:sldId id="281" r:id="rId81"/>
    <p:sldId id="288" r:id="rId82"/>
    <p:sldId id="280" r:id="rId83"/>
    <p:sldId id="291" r:id="rId84"/>
    <p:sldId id="297" r:id="rId85"/>
    <p:sldId id="290" r:id="rId86"/>
    <p:sldId id="292" r:id="rId87"/>
    <p:sldId id="294" r:id="rId88"/>
    <p:sldId id="298" r:id="rId89"/>
    <p:sldId id="299" r:id="rId90"/>
    <p:sldId id="300" r:id="rId91"/>
    <p:sldId id="301" r:id="rId92"/>
    <p:sldId id="302" r:id="rId93"/>
    <p:sldId id="295" r:id="rId94"/>
    <p:sldId id="317" r:id="rId95"/>
    <p:sldId id="343" r:id="rId96"/>
    <p:sldId id="316" r:id="rId97"/>
    <p:sldId id="335" r:id="rId98"/>
    <p:sldId id="368" r:id="rId99"/>
    <p:sldId id="369" r:id="rId100"/>
    <p:sldId id="318" r:id="rId101"/>
    <p:sldId id="366" r:id="rId102"/>
    <p:sldId id="305" r:id="rId103"/>
    <p:sldId id="309" r:id="rId104"/>
    <p:sldId id="310" r:id="rId105"/>
    <p:sldId id="311" r:id="rId106"/>
    <p:sldId id="312" r:id="rId107"/>
    <p:sldId id="313" r:id="rId108"/>
    <p:sldId id="314" r:id="rId109"/>
    <p:sldId id="274" r:id="rId1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8"/>
  </p:normalViewPr>
  <p:slideViewPr>
    <p:cSldViewPr snapToGrid="0">
      <p:cViewPr varScale="1">
        <p:scale>
          <a:sx n="105" d="100"/>
          <a:sy n="105" d="100"/>
        </p:scale>
        <p:origin x="2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1C56F-1834-5642-AD43-D7EB61C31157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35A30-A354-A649-A01D-0E7CCDF73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69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35A30-A354-A649-A01D-0E7CCDF73096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8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6529E-03C4-CF85-7A5E-66051875D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52B304-9524-16CB-A7D3-81FA1D450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46013-B468-888C-C4E9-E2E4BED0B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4750D-1000-681B-34FC-6B39F8F04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87D0D-3519-13CA-B70C-8112995D7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31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AFC7-0D44-FB0E-ADF7-DA21D4AC9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D88B0-AF68-7613-554C-E9BC98D2E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B1D4C-8BDB-556F-2F39-F756BD06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7BB74-BD39-8D5D-E503-01724E31D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69524-787C-DBC5-5669-3DACBD7D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8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CA9C9-8E47-3DDD-FA60-983FF9F710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F3F89-CC3F-C896-DF7D-9DB34EC90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158F3-B5B6-32A6-A09D-EDC9975A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F798F-9050-6E08-C1B2-43D230DD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0D20D-1BF2-D5C7-1321-B7DA0E41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6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1A46-51BC-8052-5AE2-740C2C95C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1C04E-C673-B138-88CF-0E2B8A1B9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4DEF1-1B7F-B53B-B600-F8CD190A3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17216-3267-2261-B46E-89A111C40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0F17B-2176-8020-F977-1965AB563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8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A713D-90C1-3FD5-7518-8BC93C6B9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FA458-2E62-FDC1-012C-8D03F3E09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E205D-A605-C3BD-0439-44FBB2490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108B0-92F0-4959-104D-9D05C242D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39065-1DE6-1B20-B616-A83E2CBE2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5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DBAF-A0E8-140A-38BA-4300B5E5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E9B12-C730-9FE8-9441-D42A2F5AC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F58F06-9846-AF13-7774-C644DEB43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5106C-A7D7-7898-A06D-932DCC8A4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41443-E89A-7323-C15C-8E0E98E4C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E2E1B-19C5-68FF-4C34-89A48F6A5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6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EEFAF-BB42-331A-4001-F2F23B07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BF64E-5152-077B-E8C1-7760A8FF7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53113-5091-2A14-6466-1B057640C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2B85D-EF36-4542-3DA5-170A9D6B6E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DE3150-CAF1-5AF3-9FB1-E6C0DC371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575007-73D4-B7D3-CDC3-331F1720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313626-8A49-5B37-5284-DC721238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7B98B1-9BCA-B824-B2DA-FEFE75807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4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71C5B-8D0E-D1C9-28C7-53A6F584A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44B0D-16DB-8CF4-5F6B-115F7AE43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06C40-4AD3-1BA1-E13A-5529832AB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13E389-1B1B-187F-0610-99EE103BB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4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FD4E3A-F6EE-BD37-59FD-0463ADA8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1ADFF-4E28-554D-E2E8-39B7B51A7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1C7C2-547F-202E-AAAA-B31C62570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4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E106-9D4E-D33E-0F62-4BF5CDC69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52345-64CB-9CB9-A29B-A42083F1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A4FC9-3133-4641-31D1-32656BE3E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C8B7A-EFD4-AA27-7B71-C537F516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DD44F-35DF-02FA-D270-94B7B31D1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7F9D7F-ADAA-7CD5-2DD9-555973F2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11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7318-8585-5E6F-4AF7-8DE843F33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E8C41C-7570-602D-CB66-6FD36C0964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FF7A7-4BEE-B872-B613-B392A3D4E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FE55E-7526-ECA4-2531-91237186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3D544-7501-BAD7-7CE1-8B721F332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3366B-C09C-51D8-362B-6CBBDF36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8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CE3C41-205C-FCF2-7236-EA0B25E1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73CB0-ECBB-1CF6-C638-2B430320D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CEB87-52DC-ED8C-DE9A-92FE08678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51E2B-F1D1-4C45-94F5-A00BC5029A22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E5CAD-6D8C-EE1B-8F64-034A35B85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C64EE-A60D-1B25-1065-EDDC236AD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9E1BA0-42E0-1A48-BF0A-8F7B1CD85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9C4DC1-5C55-CE73-D11E-0AB34E026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2960716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en-US" sz="3000" b="1" dirty="0"/>
              <a:t>136</a:t>
            </a:r>
            <a:r>
              <a:rPr lang="en-US" sz="3000" b="1" baseline="30000" dirty="0"/>
              <a:t>th</a:t>
            </a:r>
            <a:r>
              <a:rPr lang="en-US" sz="3000" b="1" dirty="0"/>
              <a:t> ANNUAL SAR NATIONAL CONGRESS</a:t>
            </a:r>
            <a:br>
              <a:rPr lang="en-US" sz="3000" b="1" dirty="0"/>
            </a:br>
            <a:r>
              <a:rPr lang="en-US" sz="3000" dirty="0"/>
              <a:t>      10–16 JULY 2026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C44A9-D8DD-8932-E917-D7509BF80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036333" cy="1709849"/>
          </a:xfrm>
        </p:spPr>
        <p:txBody>
          <a:bodyPr anchor="b">
            <a:normAutofit/>
          </a:bodyPr>
          <a:lstStyle/>
          <a:p>
            <a:pPr algn="l"/>
            <a:endParaRPr lang="en-US" sz="2000"/>
          </a:p>
          <a:p>
            <a:pPr algn="l"/>
            <a:r>
              <a:rPr lang="en-US" sz="2000"/>
              <a:t>MECKLENBURG CHAPTER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1749AF-12D5-F3B1-7459-79F0096A1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240583"/>
            <a:ext cx="5536001" cy="43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03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C7F20-C4A8-2448-12DC-DACB30338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C3287-A6B4-C65B-4363-6997143AE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9F3AB1-B74C-EE83-4B66-791F3029E7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65" r="-2" b="-2"/>
          <a:stretch>
            <a:fillRect/>
          </a:stretch>
        </p:blipFill>
        <p:spPr>
          <a:xfrm>
            <a:off x="5922492" y="1424618"/>
            <a:ext cx="5536001" cy="395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174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D0C488-4C2F-7448-8F49-70D8821A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673" y="2234882"/>
            <a:ext cx="4036334" cy="23876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RECIPIENTS OF </a:t>
            </a:r>
            <a:r>
              <a:rPr lang="en-US" sz="2800" b="1" dirty="0"/>
              <a:t>THE BRONZE CONGRESS APPRECIATION MEDAL 2026</a:t>
            </a:r>
            <a:br>
              <a:rPr lang="en-US" sz="2800" dirty="0"/>
            </a:br>
            <a:br>
              <a:rPr lang="en-US" sz="2800" dirty="0"/>
            </a:b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A7615-F5AD-AB67-8E99-7E4C9FA1F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266" y="1322475"/>
            <a:ext cx="5787600" cy="388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4317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1B96C-F435-9EA6-4417-1FE4F1C9D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0221B-A0EF-2EA7-182D-76E5442C3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872" y="2127922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MECKLENBURG CHAPTER’S BRONZE CONGRESS APPRECIATION MEDAL RECIPIENTS </a:t>
            </a: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GREG CATLEDGE</a:t>
            </a: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TONY ZEISS</a:t>
            </a:r>
            <a:b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STEPHEN MCKEE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545305-4B0A-413B-7403-22E3BD9E1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9827" y="666728"/>
            <a:ext cx="4181330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6746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BD1A6-2A65-8F14-BCD9-E7309C14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1004677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National Congress venue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4986A-48AE-D8D1-A9BF-32C97DFB7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715" y="612982"/>
            <a:ext cx="5720490" cy="555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456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471DC-4F2A-0E42-3A1D-5EF2A0A10C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40256"/>
            <a:ext cx="9144000" cy="1520525"/>
          </a:xfrm>
        </p:spPr>
        <p:txBody>
          <a:bodyPr/>
          <a:lstStyle/>
          <a:p>
            <a:r>
              <a:rPr lang="en-US" dirty="0"/>
              <a:t>Grave Marking  Ceremonies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3F5C2-DF4A-8B69-E799-9714E6CBF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47125"/>
            <a:ext cx="9144000" cy="1655762"/>
          </a:xfrm>
        </p:spPr>
        <p:txBody>
          <a:bodyPr>
            <a:noAutofit/>
          </a:bodyPr>
          <a:lstStyle/>
          <a:p>
            <a:r>
              <a:rPr lang="en-US" sz="3200" dirty="0"/>
              <a:t>Buffalo Presbyterian Church</a:t>
            </a:r>
          </a:p>
          <a:p>
            <a:r>
              <a:rPr lang="en-US" sz="3200" dirty="0"/>
              <a:t>Alamance Presbyterian Church</a:t>
            </a:r>
          </a:p>
          <a:p>
            <a:r>
              <a:rPr lang="en-US" sz="3200" dirty="0"/>
              <a:t>Hillsborough Old Town Cemetery</a:t>
            </a:r>
          </a:p>
          <a:p>
            <a:r>
              <a:rPr lang="en-US" sz="3200" dirty="0"/>
              <a:t>Guilford Courthouse</a:t>
            </a:r>
          </a:p>
          <a:p>
            <a:r>
              <a:rPr lang="en-US" sz="3200" dirty="0"/>
              <a:t>Pilgrim Reformed </a:t>
            </a:r>
            <a:r>
              <a:rPr lang="en-US" sz="3200" dirty="0" err="1"/>
              <a:t>Chruch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4643542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F2EE-FEF1-A1C4-7B74-A613A8573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7828"/>
            <a:ext cx="9144000" cy="1138903"/>
          </a:xfrm>
        </p:spPr>
        <p:txBody>
          <a:bodyPr>
            <a:normAutofit/>
          </a:bodyPr>
          <a:lstStyle/>
          <a:p>
            <a:r>
              <a:rPr lang="en-US" sz="4800" dirty="0"/>
              <a:t>Buffalo Presbyterian Church Patriots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F494F2-A092-8E06-462A-912113AC8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19801"/>
            <a:ext cx="9144000" cy="3064577"/>
          </a:xfrm>
        </p:spPr>
        <p:txBody>
          <a:bodyPr>
            <a:normAutofit fontScale="25000" lnSpcReduction="20000"/>
          </a:bodyPr>
          <a:lstStyle/>
          <a:p>
            <a:r>
              <a:rPr lang="en-US" sz="12800" dirty="0"/>
              <a:t>David Caldwell – P-127365</a:t>
            </a:r>
          </a:p>
          <a:p>
            <a:r>
              <a:rPr lang="en-US" sz="12800" dirty="0"/>
              <a:t>Mrs. Rachel Craighead/Caldwell – P-127364</a:t>
            </a:r>
          </a:p>
          <a:p>
            <a:r>
              <a:rPr lang="en-US" sz="12800" dirty="0"/>
              <a:t>Daniel Gillespie – P-166256</a:t>
            </a:r>
          </a:p>
          <a:p>
            <a:r>
              <a:rPr lang="en-US" sz="12800" dirty="0"/>
              <a:t>George Nicks – P-256416</a:t>
            </a:r>
          </a:p>
          <a:p>
            <a:r>
              <a:rPr lang="en-US" sz="12800" dirty="0"/>
              <a:t>John Rankin - P-275575</a:t>
            </a:r>
          </a:p>
          <a:p>
            <a:endParaRPr lang="en-US" sz="12800" dirty="0"/>
          </a:p>
          <a:p>
            <a:r>
              <a:rPr lang="en-US" sz="12800" dirty="0"/>
              <a:t>SAR Bench Dedication</a:t>
            </a:r>
          </a:p>
        </p:txBody>
      </p:sp>
    </p:spTree>
    <p:extLst>
      <p:ext uri="{BB962C8B-B14F-4D97-AF65-F5344CB8AC3E}">
        <p14:creationId xmlns:p14="http://schemas.microsoft.com/office/powerpoint/2010/main" val="27150198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EA108-F8F2-56BF-2E03-B14C15253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3377" y="787400"/>
            <a:ext cx="9877646" cy="1092199"/>
          </a:xfrm>
        </p:spPr>
        <p:txBody>
          <a:bodyPr>
            <a:noAutofit/>
          </a:bodyPr>
          <a:lstStyle/>
          <a:p>
            <a:r>
              <a:rPr lang="en-US" sz="5400" dirty="0"/>
              <a:t>Alamance Presbyterian Church Patriots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43DF3-285F-50FD-B251-81F19DAFF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01900"/>
            <a:ext cx="9144000" cy="2601726"/>
          </a:xfrm>
        </p:spPr>
        <p:txBody>
          <a:bodyPr>
            <a:noAutofit/>
          </a:bodyPr>
          <a:lstStyle/>
          <a:p>
            <a:r>
              <a:rPr lang="en-US" sz="3200" dirty="0"/>
              <a:t>Arthur Forbis/Forbes, Sr. – P-160155</a:t>
            </a:r>
          </a:p>
          <a:p>
            <a:r>
              <a:rPr lang="en-US" sz="3200" dirty="0"/>
              <a:t>Nathanael/Nathaniel Kerr – P-228969</a:t>
            </a:r>
          </a:p>
          <a:p>
            <a:r>
              <a:rPr lang="en-US" sz="3200" dirty="0"/>
              <a:t>John Paisley – P-266479</a:t>
            </a:r>
          </a:p>
          <a:p>
            <a:r>
              <a:rPr lang="en-US" sz="3200" dirty="0"/>
              <a:t>Sampson Stewart – P-297848</a:t>
            </a:r>
          </a:p>
          <a:p>
            <a:r>
              <a:rPr lang="en-US" sz="3200" dirty="0"/>
              <a:t>John Thom – P-305620</a:t>
            </a:r>
          </a:p>
        </p:txBody>
      </p:sp>
    </p:spTree>
    <p:extLst>
      <p:ext uri="{BB962C8B-B14F-4D97-AF65-F5344CB8AC3E}">
        <p14:creationId xmlns:p14="http://schemas.microsoft.com/office/powerpoint/2010/main" val="297226455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90301-8149-91EF-6660-7A42ECEB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074" y="648586"/>
            <a:ext cx="10356112" cy="1564194"/>
          </a:xfrm>
        </p:spPr>
        <p:txBody>
          <a:bodyPr>
            <a:normAutofit fontScale="90000"/>
          </a:bodyPr>
          <a:lstStyle/>
          <a:p>
            <a:r>
              <a:rPr lang="en-US" dirty="0"/>
              <a:t>Hillsborough Old Town Cemetery Patriots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60FC4-AEC6-92F6-CBB5-69B842BDE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77000"/>
            <a:ext cx="9144000" cy="2894457"/>
          </a:xfrm>
        </p:spPr>
        <p:txBody>
          <a:bodyPr>
            <a:noAutofit/>
          </a:bodyPr>
          <a:lstStyle/>
          <a:p>
            <a:r>
              <a:rPr lang="en-US" sz="3200" dirty="0"/>
              <a:t>Mrs. Anne Clark/Hooper – P-347422</a:t>
            </a:r>
          </a:p>
          <a:p>
            <a:r>
              <a:rPr lang="en-US" sz="3200" dirty="0"/>
              <a:t>James Hogg – P-183058</a:t>
            </a:r>
          </a:p>
          <a:p>
            <a:r>
              <a:rPr lang="en-US" sz="3200" dirty="0"/>
              <a:t>George Herndon – P-180124</a:t>
            </a:r>
          </a:p>
          <a:p>
            <a:r>
              <a:rPr lang="en-US" sz="3200" dirty="0"/>
              <a:t>William Elmore – P-348310</a:t>
            </a:r>
          </a:p>
          <a:p>
            <a:r>
              <a:rPr lang="en-US" sz="3200" dirty="0"/>
              <a:t>William Hooper – P-184512</a:t>
            </a:r>
          </a:p>
        </p:txBody>
      </p:sp>
    </p:spTree>
    <p:extLst>
      <p:ext uri="{BB962C8B-B14F-4D97-AF65-F5344CB8AC3E}">
        <p14:creationId xmlns:p14="http://schemas.microsoft.com/office/powerpoint/2010/main" val="238574097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D0D54-0EC8-D2EB-E5FD-2437A25C3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8701"/>
            <a:ext cx="9144000" cy="1170799"/>
          </a:xfrm>
        </p:spPr>
        <p:txBody>
          <a:bodyPr>
            <a:normAutofit/>
          </a:bodyPr>
          <a:lstStyle/>
          <a:p>
            <a:r>
              <a:rPr lang="en-US" sz="5400" dirty="0"/>
              <a:t>Guilford Courthouse Patriots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17D694-4E0D-930F-1174-CCCF9BA35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02956"/>
            <a:ext cx="9144000" cy="2365744"/>
          </a:xfrm>
        </p:spPr>
        <p:txBody>
          <a:bodyPr>
            <a:noAutofit/>
          </a:bodyPr>
          <a:lstStyle/>
          <a:p>
            <a:r>
              <a:rPr lang="en-US" sz="3200" dirty="0"/>
              <a:t>John Daves – P-144111</a:t>
            </a:r>
          </a:p>
          <a:p>
            <a:r>
              <a:rPr lang="en-US" sz="3200" dirty="0"/>
              <a:t>Henry Dixon/Dixson – P-148540</a:t>
            </a:r>
          </a:p>
          <a:p>
            <a:r>
              <a:rPr lang="en-US" sz="3200" dirty="0"/>
              <a:t>Robert Dunlap – P-151356</a:t>
            </a:r>
          </a:p>
          <a:p>
            <a:r>
              <a:rPr lang="en-US" sz="3200" dirty="0"/>
              <a:t>Jesse Franklin – P-161614</a:t>
            </a:r>
          </a:p>
          <a:p>
            <a:r>
              <a:rPr lang="en-US" sz="3200" dirty="0"/>
              <a:t>Jethro Exum Summer – P-300270</a:t>
            </a:r>
          </a:p>
        </p:txBody>
      </p:sp>
    </p:spTree>
    <p:extLst>
      <p:ext uri="{BB962C8B-B14F-4D97-AF65-F5344CB8AC3E}">
        <p14:creationId xmlns:p14="http://schemas.microsoft.com/office/powerpoint/2010/main" val="30554206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310F-970C-58F8-6B12-17C2B7140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900" y="691114"/>
            <a:ext cx="9563100" cy="883720"/>
          </a:xfrm>
        </p:spPr>
        <p:txBody>
          <a:bodyPr>
            <a:noAutofit/>
          </a:bodyPr>
          <a:lstStyle/>
          <a:p>
            <a:r>
              <a:rPr lang="en-US" sz="5400" dirty="0"/>
              <a:t>Pilgrim Reformed Church Patriots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A0FA4-B57C-1890-F4FD-42EBFCFA3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69040"/>
            <a:ext cx="9144000" cy="2599660"/>
          </a:xfrm>
        </p:spPr>
        <p:txBody>
          <a:bodyPr>
            <a:noAutofit/>
          </a:bodyPr>
          <a:lstStyle/>
          <a:p>
            <a:r>
              <a:rPr lang="en-US" sz="3200" dirty="0"/>
              <a:t>Capt. John Lopp – P-218439</a:t>
            </a:r>
          </a:p>
          <a:p>
            <a:r>
              <a:rPr lang="en-US" sz="3200" dirty="0"/>
              <a:t>Philip Leonard – P-235591</a:t>
            </a:r>
          </a:p>
          <a:p>
            <a:r>
              <a:rPr lang="en-US" sz="3200" dirty="0"/>
              <a:t>Joseph Essig/Essex/</a:t>
            </a:r>
            <a:r>
              <a:rPr lang="en-US" sz="3200" dirty="0" err="1"/>
              <a:t>Esseck</a:t>
            </a:r>
            <a:r>
              <a:rPr lang="en-US" sz="3200" dirty="0"/>
              <a:t> – P-346242</a:t>
            </a:r>
          </a:p>
          <a:p>
            <a:r>
              <a:rPr lang="en-US" sz="3200" dirty="0"/>
              <a:t>Christopher Eddinger/Ottinger – P-263924</a:t>
            </a:r>
          </a:p>
          <a:p>
            <a:r>
              <a:rPr lang="en-US" sz="3200" dirty="0"/>
              <a:t>Michael Cink/Link/Sink – P-290527</a:t>
            </a:r>
          </a:p>
        </p:txBody>
      </p:sp>
    </p:spTree>
    <p:extLst>
      <p:ext uri="{BB962C8B-B14F-4D97-AF65-F5344CB8AC3E}">
        <p14:creationId xmlns:p14="http://schemas.microsoft.com/office/powerpoint/2010/main" val="168743441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2D5C1-6FB2-47C9-F93A-6A66B63E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136</a:t>
            </a:r>
            <a:r>
              <a:rPr lang="en-US" sz="1800" b="1" kern="1200" baseline="300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Annual SAR Congress, Greensboro, NC - 14 July 2026</a:t>
            </a: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Chad Llyod, Mecklenburg</a:t>
            </a: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Stephen Mckee, Mecklenburg &amp; State </a:t>
            </a: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 Michael Elston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67945-F2F1-5FC8-FCA1-EC785F5A5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9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4791EE-F85E-2AB4-52C4-B120B727A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CAB866-C225-3BE4-FC2A-327C3AC8F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NC portion of the Honor Guard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45AC70-1DC7-CA9B-7D14-71E9C3568F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65" r="-2" b="-2"/>
          <a:stretch>
            <a:fillRect/>
          </a:stretch>
        </p:blipFill>
        <p:spPr>
          <a:xfrm>
            <a:off x="5922492" y="1424618"/>
            <a:ext cx="5536001" cy="395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5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CE37E3-259F-9CAE-1C01-60246859D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1CA521-054E-9B6C-BAEF-6BE497B6F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55F953-5F1C-7756-2FBB-4809A2C46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2050223"/>
            <a:ext cx="5536001" cy="26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73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C03536-F8FA-6E6E-52F3-9C946C0A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58839E-CF60-716B-DA78-D6E5BC436CB9}"/>
              </a:ext>
            </a:extLst>
          </p:cNvPr>
          <p:cNvSpPr txBox="1"/>
          <p:nvPr/>
        </p:nvSpPr>
        <p:spPr>
          <a:xfrm>
            <a:off x="3394710" y="5399305"/>
            <a:ext cx="4597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Saturday, 11 July 2026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541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C36A29-6E25-6C23-8EC3-E32DE9EF5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9AEA2B-CC33-30A2-2934-FCC8DA14F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Opening Ceremony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E9EEC0-3E17-6A31-7178-F46AB2925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14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D17CC-B709-8934-6987-0DE991B06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CD3E1D2-FDF2-5995-87E9-A217ABAB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206624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 Excellency &amp; Mrs. Washington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F3876A-A9C0-CEE9-C288-720286AF1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331" y="527158"/>
            <a:ext cx="3831022" cy="57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36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B5873-01FA-4733-A0E1-E087B4FBB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7CE238B-C5D2-6E98-C046-1B0FF8E1D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July 4</a:t>
            </a:r>
            <a:r>
              <a:rPr lang="en-US" sz="3800" kern="1200" baseline="30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Cake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0BCD2B-F28B-BF4F-B3CC-06E888A45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65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2AACC-97D8-F717-85B2-58BA9861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997E77-C498-A8CC-3BD4-116118ED9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View of ballroom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D5CA55-43DB-8BF9-1FEA-AAA2171C1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31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D75D4-7DD7-9E20-97B3-B43EF2CEF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00D179-46E9-6591-17B8-6196FD88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99" y="1655791"/>
            <a:ext cx="4614478" cy="3325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Beth Zeiss, Sherrie &amp; Greg Catledge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23ACA7-DB99-206C-3113-781AD92A5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72743"/>
            <a:ext cx="5536001" cy="365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88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7B898-F359-F68A-C2A6-534D9FDB9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93A0DB-9503-AC5C-57EE-8C44533A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582" y="19701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Washingtons &amp; the </a:t>
            </a:r>
            <a:r>
              <a:rPr lang="en-US" sz="3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Catledges</a:t>
            </a:r>
            <a:b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E41B44-78D4-EB8D-84DE-EA7DB9430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17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D70D46-8203-3880-8A50-8C61E66E4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2C5E4C-E548-022B-0A2B-92A9F8A7F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933D7C-BC07-D4BD-2771-2991107823CF}"/>
              </a:ext>
            </a:extLst>
          </p:cNvPr>
          <p:cNvSpPr txBox="1"/>
          <p:nvPr/>
        </p:nvSpPr>
        <p:spPr>
          <a:xfrm>
            <a:off x="1524000" y="5514052"/>
            <a:ext cx="9144000" cy="65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Friday, 10 July 2026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488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7F3E35-4884-7E28-A84D-70C6AB537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2CC14E1-ADFC-7707-2453-7BC838784841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 Elston bringing greetings.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ADDDBA-07A6-85BC-68EA-34BFCC0C9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26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AC91C-0ED4-4405-D7F7-5EC337907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F9909E-C7EC-EEF4-D5C2-881F9FAFF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64C5627-7407-AA88-8690-8C0E7B7514A2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 Elston bringing greetings.</a:t>
            </a:r>
          </a:p>
        </p:txBody>
      </p:sp>
    </p:spTree>
    <p:extLst>
      <p:ext uri="{BB962C8B-B14F-4D97-AF65-F5344CB8AC3E}">
        <p14:creationId xmlns:p14="http://schemas.microsoft.com/office/powerpoint/2010/main" val="3278184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BDCFF7-8C3F-7458-3521-C0EE30165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7CDA1C-EA33-8374-50AC-67B8C0D05073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NC State President McKee introducing His Excellency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9A2511-8631-382C-3CA4-72C5031A8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60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258F9-3B27-E06D-F2D1-B1F6B3F6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579356-DDB5-A24F-53E4-1EDB5B708987}"/>
              </a:ext>
            </a:extLst>
          </p:cNvPr>
          <p:cNvSpPr txBox="1">
            <a:spLocks/>
          </p:cNvSpPr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Host Reception</a:t>
            </a: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 Excellency President George Washington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B901E-3DCE-5D9D-AA88-D71473CA3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12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FC940-3419-809B-C59C-E211125D3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BC78D-51C9-38C1-3881-805F628A4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Breakfast</a:t>
            </a:r>
            <a:b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Sunday, 12 July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096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5D885-7692-59BD-A083-C8080CD1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A2C258-CDE8-E162-9300-E3FDE7461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Breakfast</a:t>
            </a: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CFB4EA-2FD8-8B45-E99D-EC17758CC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4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44DD8-25ED-AB8C-8A2A-35A88905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Breakfast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6F36C0-AFD9-4F8C-AA3E-2910C971D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50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44FE6B-B43A-BF31-D431-EFF7FA9FA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Breakfast</a:t>
            </a: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5083B-FAB1-4431-C595-633FB21C19FE}"/>
              </a:ext>
            </a:extLst>
          </p:cNvPr>
          <p:cNvSpPr txBox="1"/>
          <p:nvPr/>
        </p:nvSpPr>
        <p:spPr>
          <a:xfrm>
            <a:off x="1113809" y="953037"/>
            <a:ext cx="4036333" cy="17098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NC State President and Treasurer General Brooks Lyles discussing issues of the day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7981B5-8F40-BDBE-0F8D-DB6760265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24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8B03-B4F3-34D3-467C-19C267F96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666" y="974667"/>
            <a:ext cx="4381567" cy="173124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800" b="1" dirty="0"/>
              <a:t>Color Guard Breakfast</a:t>
            </a:r>
            <a:br>
              <a:rPr lang="en-US" sz="4800" b="1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000" dirty="0"/>
            </a:b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E65902-7A14-2127-A261-8F88754ABC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25D66E-50BC-E741-D5D6-67856CDFB32B}"/>
              </a:ext>
            </a:extLst>
          </p:cNvPr>
          <p:cNvSpPr txBox="1"/>
          <p:nvPr/>
        </p:nvSpPr>
        <p:spPr>
          <a:xfrm>
            <a:off x="968203" y="2873827"/>
            <a:ext cx="4220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North Carolina State President Stephen McKee</a:t>
            </a:r>
          </a:p>
        </p:txBody>
      </p:sp>
    </p:spTree>
    <p:extLst>
      <p:ext uri="{BB962C8B-B14F-4D97-AF65-F5344CB8AC3E}">
        <p14:creationId xmlns:p14="http://schemas.microsoft.com/office/powerpoint/2010/main" val="4159926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01939A-58FC-195F-CC12-DB4832D50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/>
              <a:t>The President General’s Color Guard  Inspection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708EC7-B612-91EC-1FDB-60CE40DB8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sz="1500"/>
              <a:t>The President General and General George Washington inspect the Color Guard</a:t>
            </a:r>
          </a:p>
          <a:p>
            <a:r>
              <a:rPr lang="en-US" sz="1500"/>
              <a:t>Sunday, 12 July 2026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811F7E-7B57-358B-374A-30583066B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</a:t>
            </a: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96BA90-6761-4DF6-18F1-4B6987194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16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7A92C-D831-8492-2434-1A24D6B95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Preparation for the Color Guard Inspection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D18D41-CDC1-D40D-6FFA-21B35ABC0A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37" r="-2" b="-2"/>
          <a:stretch>
            <a:fillRect/>
          </a:stretch>
        </p:blipFill>
        <p:spPr>
          <a:xfrm>
            <a:off x="5922492" y="666731"/>
            <a:ext cx="5536001" cy="546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82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5B85B-0116-626F-4BDD-19BEF676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Troops anticipate the PG’s Inspection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C4CF3-6564-85F3-F333-600D49D7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4035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68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F32EA-F8BE-F9C4-C9B7-F23172AE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President General’s Party prepares for inspection of the Color Guard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41FCB5-200B-78A6-C16B-2AC21C3B99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54" r="682" b="-2"/>
          <a:stretch>
            <a:fillRect/>
          </a:stretch>
        </p:blipFill>
        <p:spPr>
          <a:xfrm>
            <a:off x="5922526" y="666728"/>
            <a:ext cx="553593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789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EC47C7-DFDF-A7D9-1246-CE981CEC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President General’s issues final guidance to the Color Guard Commander as the Party prepares for inspection of the Color Guard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369104-3101-B858-0E90-02AE9BB9BB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65" r="11171" b="-2"/>
          <a:stretch>
            <a:fillRect/>
          </a:stretch>
        </p:blipFill>
        <p:spPr>
          <a:xfrm>
            <a:off x="5922526" y="666728"/>
            <a:ext cx="553593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721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ADF857-EC72-6A6D-9A1E-EE02A5B54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1C439-440A-90E8-7C7E-16CF1E04F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Color Guard members stand tall for the President General’s inspection of the Color Guard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CDDAD5-DF15-F224-E95B-723B492B3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83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5C8FA-FA5C-A4A8-0C00-5E7D5D94D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098529-490D-1971-DF60-67C27F4B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members await The President General’s inspection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4EB00D-E92F-8B45-8547-BEED45341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210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465779-CC94-27F0-A74E-F74873A6A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24F4B1-9D63-F6DD-0447-19AE4336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General Washington joins the President General’s Color Guard inspection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76BB99-55C3-41B9-1DB9-7A06FF72C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25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328589-7B3B-3CD1-B268-F296B6F3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Presbyterian Church</a:t>
            </a: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Memorial Service</a:t>
            </a: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Sunday, 12 July 2026</a:t>
            </a:r>
            <a:b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4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7190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D3B1E2-6831-16AF-70D1-8F5F50BD7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First Presbyterian Church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Compatriots gathered for a SAR Memorial Service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85BCD9-2643-D84F-22A1-5A78170038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84" r="17152" b="-2"/>
          <a:stretch>
            <a:fillRect/>
          </a:stretch>
        </p:blipFill>
        <p:spPr>
          <a:xfrm>
            <a:off x="5922526" y="666728"/>
            <a:ext cx="553593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571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39CFC-3172-98A9-C09C-987B0B28F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Presbyterian Church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C1DBE-BE69-4037-EF8C-CF87DD46C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86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FBAEA-F353-7C12-35C8-588913DD9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FD958-EF3C-4218-92FA-168705CBD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7BD1F-B187-AC5C-AB1D-A90DEE536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151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2078E-39B7-922B-CF65-35753F31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Presbyterian Church</a:t>
            </a: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SAR Memorial Service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940549-9747-5875-4E8C-DE70E242AD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704" r="-2" b="15546"/>
          <a:stretch>
            <a:fillRect/>
          </a:stretch>
        </p:blipFill>
        <p:spPr>
          <a:xfrm>
            <a:off x="5922492" y="936152"/>
            <a:ext cx="5536001" cy="49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644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77E8C-1D1B-3688-B366-DFF1B8817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Entrance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Sanctuary for ceremony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13060-C9B7-BAFB-A1AA-FD9E2749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030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20B01-CEF0-F960-4001-700B2F8D1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Speaker at the First Presbyterian Church</a:t>
            </a:r>
            <a:b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Chaplain General Pastor Christopher Grimes (NC Society) speaks to the gathering</a:t>
            </a: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62361-872C-A18C-E6A1-C88D4C7F3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686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D5757-FAF6-F9BF-6FC5-37A70EAD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Presentation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 Elston addresses the gathering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24A1C7-87F9-8013-C67D-34BC98077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112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F8B00-9A70-DB9A-F7AE-DD81FA2C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Presbyterian Church</a:t>
            </a:r>
            <a:b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6DEB9A-295D-7947-60A0-0FF5D49084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262" r="-2" b="5988"/>
          <a:stretch>
            <a:fillRect/>
          </a:stretch>
        </p:blipFill>
        <p:spPr>
          <a:xfrm>
            <a:off x="5922492" y="936153"/>
            <a:ext cx="5536001" cy="49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599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7CFE1B-7FF0-F1DB-FC1E-FAEC788E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Presbyterian Church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SAR Memorial Service, Rev Dr. Randy D. Moody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58D57-206A-B80F-CE3A-C09F0A487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580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237D53-523F-B4D0-9E42-9504E283F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Copy of Hymnal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DA472-D8B8-4245-DB8B-74507B76F1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117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86551-4827-6B41-BBF5-4E3173728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/>
              <a:t>Color Guard </a:t>
            </a:r>
            <a:br>
              <a:rPr lang="en-US" sz="2600" b="1"/>
            </a:br>
            <a:br>
              <a:rPr lang="en-US" sz="2600" b="1"/>
            </a:br>
            <a:br>
              <a:rPr lang="en-US" sz="2600" b="1"/>
            </a:br>
            <a:br>
              <a:rPr lang="en-US" sz="2600" b="1"/>
            </a:br>
            <a:r>
              <a:rPr lang="en-US" sz="2600"/>
              <a:t>Departing the SAR Memorial Service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46DB06-D2EB-2829-F329-E116A571C8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126" r="-2" b="3824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BE496-6C2E-799B-DD1F-D67914DF9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dirty="0"/>
              <a:t>Color Guard </a:t>
            </a:r>
            <a:br>
              <a:rPr lang="en-US" sz="3800" b="1" dirty="0"/>
            </a:br>
            <a:br>
              <a:rPr lang="en-US" sz="3800" b="1" dirty="0"/>
            </a:br>
            <a:r>
              <a:rPr lang="en-US" sz="3800" dirty="0"/>
              <a:t>Departing the church service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3923D-C87A-CB4A-AC8D-59AC916058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88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F4F01F-C6ED-1A2E-FC86-C18E63F5B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dirty="0"/>
              <a:t>Color Guard </a:t>
            </a:r>
            <a:br>
              <a:rPr lang="en-US" sz="3800" b="1" dirty="0"/>
            </a:br>
            <a:br>
              <a:rPr lang="en-US" sz="3800" b="1" dirty="0"/>
            </a:br>
            <a:r>
              <a:rPr lang="en-US" sz="3800" dirty="0"/>
              <a:t>Departing the church service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CD756C-0326-875E-CAE9-18B73AD501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38" r="-2" b="931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28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E1FD14-E574-BC14-A456-3EAAF5EF4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1FFA07-76EA-9898-0DFC-251AE5CCE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Cemetery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8C045D-0C1F-8C1E-732D-C152F2944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381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6DFBC-EE0B-C7C9-E7F0-24776E42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 &amp; SAR Members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Gathered on the church steps after the service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BC7D45-976A-23FA-CEE3-0002E9F31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17383"/>
            <a:ext cx="5536001" cy="37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413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581833-AC5A-D33D-B3D7-6B4E09A9F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Guard, SAR Members, General Washington &amp; President General Elston</a:t>
            </a: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Gathered on the front steps of the church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7D0F2C-4B5B-D013-85DB-8403209E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3" r="-2" b="32367"/>
          <a:stretch>
            <a:fillRect/>
          </a:stretch>
        </p:blipFill>
        <p:spPr>
          <a:xfrm>
            <a:off x="5922492" y="936152"/>
            <a:ext cx="5536001" cy="492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912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834B4-819B-DC41-CE74-09E8E5449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7EF0C-810B-0085-0C36-395E703F3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Lady’s Tea – First Presbyterian Church 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Sunday, 12 July 2026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0438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6106D6-1871-7703-F9DE-595C2C51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BCF0F9-B792-AAF2-B0A2-E41D2B74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First Lady’s Tea – First Presbyterian Church 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Sherrie Catledge – Row 1, far left; Mrs. Washington – Row 1, 2</a:t>
            </a:r>
            <a:r>
              <a:rPr lang="en-US" sz="2200" kern="1200" baseline="30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nd</a:t>
            </a:r>
            <a: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from right; Lynne Smith – Row 3, far right.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52A9BE-AD78-7E80-5764-167962C85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79663"/>
            <a:ext cx="5536001" cy="36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361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F2F013-3B69-8C47-FBD5-5A1C2AB3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E19C13-979F-6AC2-8EFE-C1E24A1A8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OPENING SESSION OF CONGRESS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Monday, 13 July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4648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B9633-DCE6-B24A-E7DF-79108CC2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99" y="1424805"/>
            <a:ext cx="4882310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dirty="0"/>
              <a:t>OPENING SESSION OF CONGRESS</a:t>
            </a:r>
            <a:br>
              <a:rPr lang="en-US" sz="3800" dirty="0"/>
            </a:br>
            <a:br>
              <a:rPr lang="en-US" sz="3800" dirty="0"/>
            </a:br>
            <a:r>
              <a:rPr lang="en-US" sz="3800" dirty="0"/>
              <a:t>Monday, 13 July 2026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35B04-8F42-B4FA-01FF-78E99340A6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33" r="10302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726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6FD31-B8DC-E316-11B6-9C8BA7318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PRESENTATION OF COLORS AT OPENING CEREMOPNY</a:t>
            </a:r>
            <a:b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2827EF-719C-BC6D-5743-F8EAC1D11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254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5B5B4E-C332-9379-26FC-3B0561864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COLOR GUARD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Robert Vance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 Mexico State President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8A1DB-F54A-840F-AF11-756F3B349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087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0E78CE-ECC6-1E6B-267C-BA9859142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CONGRESS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SESSION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Addressing the Congress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1E1443-E34B-BEEA-3242-3494ACAE3B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4680"/>
          <a:stretch>
            <a:fillRect/>
          </a:stretch>
        </p:blipFill>
        <p:spPr>
          <a:xfrm>
            <a:off x="5969181" y="666728"/>
            <a:ext cx="5442622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259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BCAED1-1F5D-2109-329D-FE674C2FD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1408362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SAR MISSION STATEMENT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81A6DE-FAC1-45A6-3D71-D610B2B07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8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CB0F71-16A2-5DAB-DE07-40F65DB4D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76DCD-204C-F2E2-2ED7-FF2096A3D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Memorial Bench</a:t>
            </a:r>
            <a:b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1E3C71-7045-3BDA-1C44-63A82399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808023"/>
            <a:ext cx="5536001" cy="31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73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2D5D33-3481-12FC-853B-79D3834A4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PRESIDENT GENERAL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Addressing the Congress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6B0950-8E50-6B15-593C-FDB747CD9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50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20AE25-5758-E8D0-7AAC-47C3784BA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Chad and The GENERAL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99D4C9-D4A0-18C6-BFDD-3FEAEA382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723" y="557360"/>
            <a:ext cx="4224528" cy="56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571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1FC72D-87AD-BA6B-33C9-9B20B038D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Congress in Session</a:t>
            </a:r>
            <a:b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Allen Greenly SAR Secretary General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D2E0B-AF94-90D6-EDBE-77F902F2F8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13" r="19706" b="2"/>
          <a:stretch>
            <a:fillRect/>
          </a:stretch>
        </p:blipFill>
        <p:spPr>
          <a:xfrm>
            <a:off x="5969166" y="666728"/>
            <a:ext cx="544265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687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610B40-23C5-24D8-DD04-41AFAB166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70" y="1270852"/>
            <a:ext cx="4699591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Chad Lloyd &amp; Jim Wood</a:t>
            </a:r>
            <a:b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Attending the opening ceremony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0B841-59D7-0B20-430C-38BDD8F62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055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9DB20-CA15-F5B2-C904-ACFD9E999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SESSION OF CONGRESS</a:t>
            </a:r>
            <a:b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PRESENTATION OF GIFTS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32AEDC-4177-3D41-0901-9B47538DC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411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32735-7DE3-F7BA-0077-13C6E4567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YOUTH AWARDS LUNCHEON</a:t>
            </a:r>
            <a:br>
              <a:rPr lang="en-US" sz="5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Monday, 13 JULY 2026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0228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E0F13E-F17D-F325-CE87-E22E9DE4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NAIONAL EAGLE SCOUT AWARD</a:t>
            </a: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Past President Greg Catledge with Ann Margaret Sproul, winner of the SAR National Eagle Scout Award and a $10,000 Scholarship. Sponsored by the Mecklenburg Chapter.  Annie accompanied by her mother Noelle.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549FF-F511-388C-2101-C6692BF92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787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1817D-CB71-8599-DE8A-24D269CA5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National Eagle Scout Award </a:t>
            </a: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National Award Winner,    Ann Margaret Sproul and Mecklenburg Chapter Compatriot Greg Catledge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24341-CFF1-963B-B91B-7D01F553D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796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51CD9-ABAC-454A-5665-4C745A7C4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/>
              <a:t>Recognition &amp; Awards Ceremony</a:t>
            </a:r>
            <a:br>
              <a:rPr lang="en-US" sz="7200" b="1"/>
            </a:br>
            <a:r>
              <a:rPr lang="en-US" sz="7200"/>
              <a:t>13 JULY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2653C-5764-AA91-207F-58E35B44D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endParaRPr lang="en-US" sz="1500"/>
          </a:p>
          <a:p>
            <a:r>
              <a:rPr lang="en-US" sz="1500" b="1"/>
              <a:t>MECKLENBURG CHAPTER</a:t>
            </a:r>
          </a:p>
          <a:p>
            <a:endParaRPr lang="en-US" sz="15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2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29EDA-2150-3CCA-527C-54AC6BBA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EVENT PROGRAM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0D7670-2774-494B-11DC-97690EF03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6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5134C8-4D38-3012-9484-F139014CE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CEDC19-FE85-F6FB-04B0-12E942DE7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Fife &amp; Drum Corp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G_7640.MP4">
            <a:hlinkClick r:id="" action="ppaction://media"/>
            <a:extLst>
              <a:ext uri="{FF2B5EF4-FFF2-40B4-BE49-F238E27FC236}">
                <a16:creationId xmlns:a16="http://schemas.microsoft.com/office/drawing/2014/main" id="{FEABC909-E707-4121-FFD6-BC946BED48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2492" y="1842623"/>
            <a:ext cx="5536001" cy="31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63DCFA-AC29-6F16-90BA-F581E913D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 ELSTON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Presents Activity Award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8B4FA5-6A2C-4F55-BAE9-4EACFBE9F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51983"/>
            <a:ext cx="5536001" cy="36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525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D92E9E-FE77-86CB-11D0-F6EDDC45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ACTIVITY AWARD CERTIFICATE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10440C-B45E-B182-A1D8-87506F4F4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731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6841C-F863-CAF3-5F61-AF775FC21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 ACTIVITIES AWARD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Activities Award Ribbon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7D7A7F-81C8-4E92-FBAF-9D9062977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4645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5DD6C-9472-55C2-A300-AB833C7F9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CUP </a:t>
            </a: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Chapter, based upon size presenting evidence of the most complete program of activities 2025 - 2026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A234D9-36DA-8F0D-D5EF-BB576F663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181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A73F9B-FF93-6FE8-8C55-7B6F0A732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6D3D21-2213-2C49-9773-4AFD301A6BC8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>
                <a:latin typeface="+mj-lt"/>
                <a:ea typeface="+mj-ea"/>
                <a:cs typeface="+mj-cs"/>
              </a:rPr>
              <a:t>LIBERTY BELL AMERICANISM AWARD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>
              <a:latin typeface="+mj-lt"/>
              <a:ea typeface="+mj-ea"/>
              <a:cs typeface="+mj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06415-00D0-B90D-7002-706B108C2051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PG Elston presenting  awards to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Mecklenburg President Chad Lloyd,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State President McKee on behalf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of the Catawba Chapter, and a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representative of the Freedom Chapter, TXSSAR.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3026F-8516-68F3-C6FC-9E8EFAD83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84248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44475-FBC4-29BE-F897-11E2ECF5F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 dirty="0"/>
              <a:t>SOUTH ATLANTIC DISTRICT BREAKFAST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DC46D1-285C-52DD-4DF5-BF29E7DA2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 fontScale="70000" lnSpcReduction="20000"/>
          </a:bodyPr>
          <a:lstStyle/>
          <a:p>
            <a:endParaRPr lang="en-US" sz="1500" dirty="0"/>
          </a:p>
          <a:p>
            <a:r>
              <a:rPr lang="en-US" sz="3600" dirty="0"/>
              <a:t>Tuesday, 14 July 2026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0627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D91D8-6FC0-A6C6-D0F3-B97560363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55A63D-7704-FAA4-DAD7-4A13ED13C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2960716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en-US" sz="3800" b="1"/>
              <a:t>SOUTH ATLANTIC DISTRICT BREAKFAST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4362A-6F58-F194-1CCF-2F1FF2432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51983"/>
            <a:ext cx="5536001" cy="36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363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F5E5E-58C3-2D14-5533-091527B30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19C54-7F4F-CC0B-7168-21739B8BFCB0}"/>
              </a:ext>
            </a:extLst>
          </p:cNvPr>
          <p:cNvSpPr txBox="1"/>
          <p:nvPr/>
        </p:nvSpPr>
        <p:spPr>
          <a:xfrm>
            <a:off x="589560" y="856180"/>
            <a:ext cx="4560584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>
                <a:latin typeface="+mj-lt"/>
                <a:ea typeface="+mj-ea"/>
                <a:cs typeface="+mj-cs"/>
              </a:rPr>
              <a:t>SOUTH ATLANTIC DISTRICT BREAKFAST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21149A-58C6-F18C-9A4C-6FC60D145D8C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Chapter members Stephen McKee, Jim Wood, and Greg Catledge joined by Genealogist General Gary Green, Chaplain General Chris Grimes, State Secretary Bob Sigmon, Past-State President Steve VanPelt, and Michael Aycock.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3392D-2BC6-B40D-AE52-459F87DFD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929" y="2090569"/>
            <a:ext cx="6145905" cy="40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65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5B6039-240F-FF3C-6FF8-9D5168E2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778D6B-802C-7E5D-48E3-29B8C9A83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 dirty="0"/>
              <a:t>PRESIDENT GENERAL’S BANQUET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5F8F84-A584-43A4-D372-1DF850CEF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96516"/>
            <a:ext cx="9144000" cy="651910"/>
          </a:xfrm>
        </p:spPr>
        <p:txBody>
          <a:bodyPr anchor="ctr">
            <a:noAutofit/>
          </a:bodyPr>
          <a:lstStyle/>
          <a:p>
            <a:endParaRPr lang="en-US" sz="3600" dirty="0"/>
          </a:p>
          <a:p>
            <a:r>
              <a:rPr lang="en-US" sz="3600" dirty="0"/>
              <a:t>Tuesday, 14 July 2026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6559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22D4E6-9284-A116-F87D-84854DC44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9428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b="1" dirty="0"/>
              <a:t>President General’s Banquet</a:t>
            </a:r>
            <a:br>
              <a:rPr lang="en-US" sz="3800" b="1" dirty="0"/>
            </a:br>
            <a:br>
              <a:rPr lang="en-US" sz="3800" b="1" dirty="0"/>
            </a:br>
            <a:r>
              <a:rPr lang="en-US" sz="3800" dirty="0"/>
              <a:t>Color Guard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E58A41-3E6C-A735-EE3B-393FECCA0C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37" r="-2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96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DF793-C258-9029-2FE8-35BD86AB1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2FB7-D861-2F7F-D933-43459DA2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Buffalo Presbyterian Church Grave Marking &amp; Bench Dedication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Honor Guard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0EA306-EF08-A9C5-6079-A1CE50EBE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953343"/>
            <a:ext cx="5536001" cy="289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605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E68FEA-206A-BDFA-4D58-304EF2CC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Banquet</a:t>
            </a: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Fife and Drum Corp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71547A-60C2-7F5A-797D-50C6F67C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821" y="666728"/>
            <a:ext cx="409934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888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55C38-F23D-EBF0-0A63-5FFDFD7A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General’s Banquet 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 Elston leads the Pledge of Allegiance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E7DC36-FBA8-E493-9FDB-2F07BD4746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33" r="15186" b="2"/>
          <a:stretch>
            <a:fillRect/>
          </a:stretch>
        </p:blipFill>
        <p:spPr>
          <a:xfrm>
            <a:off x="5969166" y="666728"/>
            <a:ext cx="5442653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742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10CBD-3D9E-9EBB-F9F9-CFCB6F738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President General Banquet</a:t>
            </a: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Guest speaker Karl Rove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9DEC06-6C22-E5F6-CCF4-174F506EAA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19" r="11800" b="2"/>
          <a:stretch>
            <a:fillRect/>
          </a:stretch>
        </p:blipFill>
        <p:spPr>
          <a:xfrm>
            <a:off x="5969165" y="666728"/>
            <a:ext cx="5442655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298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FD9078-B31C-8F19-B8DA-49801F2DC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2" y="698198"/>
            <a:ext cx="5063222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900" b="1" dirty="0"/>
              <a:t>President General’s Banquet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3600" dirty="0"/>
              <a:t>Overview of Banquet Room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AD291-EDE9-3AEB-7030-EDB7C65F74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28" r="9507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541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112203-37D1-1F93-9115-52AD4A0A7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47" y="946415"/>
            <a:ext cx="4790262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5100" b="1" dirty="0"/>
              <a:t>President General’s Banquet</a:t>
            </a:r>
            <a:br>
              <a:rPr lang="en-US" sz="5100" b="1" dirty="0"/>
            </a:br>
            <a:br>
              <a:rPr lang="en-US" sz="5400" b="1" dirty="0"/>
            </a:br>
            <a:r>
              <a:rPr lang="en-US" sz="3600" dirty="0"/>
              <a:t>Swearing in ceremony of new SAR Member Karl Rove by PG Ellison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9B446-4FC5-0C20-D5B2-FF187FD1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62" r="-2" b="5788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412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B48B7B-5964-257F-C2CD-E7801E975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1343769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b="1" dirty="0"/>
              <a:t>President General’s Banquet</a:t>
            </a:r>
            <a:br>
              <a:rPr lang="en-US" sz="2600" b="1" dirty="0"/>
            </a:br>
            <a:br>
              <a:rPr lang="en-US" sz="2600" b="1" dirty="0"/>
            </a:br>
            <a:r>
              <a:rPr lang="en-US" sz="2600" b="1" dirty="0"/>
              <a:t>Chad Lloyd Meck Chapter President meets Ginnie Sebastian Storage,  President General NSDAR and Jamie Burchfield Senio, National President NSCAR</a:t>
            </a:r>
            <a:endParaRPr lang="en-US" sz="26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A2BA99-F798-A255-44F8-B9C10175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173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6FF667-F5BE-81FC-8E0A-01592A4A2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665" y="584543"/>
            <a:ext cx="475014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/>
              <a:t>President General’s Banquet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3600" dirty="0"/>
              <a:t>Chad Lloyd talking with chapter member Tony and Beth Zeiss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8FE31-94F7-C308-AEF9-0DE297340C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25" r="19611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2121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F72F19-1473-448C-AA14-0CB8AA374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F27CD5-6E97-B696-2381-92BF91B28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557359"/>
            <a:ext cx="4711780" cy="323158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President General’s Banquet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3200" dirty="0"/>
              <a:t>Color Guard including Catawba Indian member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81777E-DDCE-5620-0B5A-5D209AE8AF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24" r="-1" b="22156"/>
          <a:stretch>
            <a:fillRect/>
          </a:stretch>
        </p:blipFill>
        <p:spPr>
          <a:xfrm>
            <a:off x="5640572" y="557360"/>
            <a:ext cx="5608830" cy="563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189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779A1F-7D63-DB97-20F8-7A6054495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09" y="1226810"/>
            <a:ext cx="4392889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/>
              <a:t>President General’s Banquet</a:t>
            </a:r>
            <a:br>
              <a:rPr lang="en-US" sz="3000" b="1" dirty="0"/>
            </a:br>
            <a:br>
              <a:rPr lang="en-US" sz="3000" b="1" dirty="0"/>
            </a:br>
            <a:r>
              <a:rPr lang="en-US" sz="3600" dirty="0"/>
              <a:t>Chad Lloyd and Jim Wood in main hall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C1EA51-D6EE-F335-A766-742332E402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52" r="19883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492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084DC-F7BF-E102-CE57-BD2B3B308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99" y="822776"/>
            <a:ext cx="4882310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900" b="1" dirty="0"/>
              <a:t>President General’s Banquet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dirty="0"/>
              <a:t>NC State President &amp; Mecklenburg Member, Stephen McKee speaks to the members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7186D-065B-BD8D-7FD0-F1F9DBD074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43" r="14492" b="-2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8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9E3D1-855C-2CC7-1A1C-8293B488C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PG Michael Elson speaking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1222AE-F7E5-F20D-43DD-02D8F4266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83" r="-3" b="-3"/>
          <a:stretch>
            <a:fillRect/>
          </a:stretch>
        </p:blipFill>
        <p:spPr>
          <a:xfrm>
            <a:off x="6829037" y="666728"/>
            <a:ext cx="372291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8809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1BBB3E-1C71-887A-28C5-190DD4D7E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03" y="918177"/>
            <a:ext cx="4538496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/>
              <a:t>President General’s Banquet</a:t>
            </a:r>
            <a:br>
              <a:rPr lang="en-US" sz="2600" b="1" dirty="0"/>
            </a:br>
            <a:br>
              <a:rPr lang="en-US" sz="2600" b="1" dirty="0"/>
            </a:br>
            <a:r>
              <a:rPr lang="en-US" sz="3600" dirty="0"/>
              <a:t>Greg Catledge, Mecklenburg member and his wife, Sherrie also a DAR member.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BE3CB-4F04-6711-178A-0031483B56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56" r="-2" b="11994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323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0D1001-3E51-4023-0AE1-DE4B6749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03" y="1246639"/>
            <a:ext cx="4538495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/>
              <a:t>President General’s Banquet</a:t>
            </a:r>
            <a:br>
              <a:rPr lang="en-US" sz="2600" b="1" dirty="0"/>
            </a:br>
            <a:br>
              <a:rPr lang="en-US" sz="2600" b="1" dirty="0"/>
            </a:br>
            <a:r>
              <a:rPr lang="en-US" sz="3200" dirty="0"/>
              <a:t>Stephen McKee, NC State President, Mecklenburg member and Lynne Smith, DAR member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52857-D913-09AD-D73A-C82B373982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517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1CB74E-F8F9-4DE6-752B-850A335E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03" y="929098"/>
            <a:ext cx="4449774" cy="249990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/>
              <a:t>President General’s Banquet</a:t>
            </a:r>
            <a:br>
              <a:rPr lang="en-US" b="1" dirty="0"/>
            </a:br>
            <a:br>
              <a:rPr lang="en-US" b="1" dirty="0"/>
            </a:br>
            <a:r>
              <a:rPr lang="en-US" sz="3600" dirty="0"/>
              <a:t>Stephen McKee and Lynne Smith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Tony and Beth Zeiss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AD77C4-1E60-FF45-6F61-1FC78ED91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8D220D-AB7C-6914-5432-70326DEEA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99" y="789116"/>
            <a:ext cx="4939882" cy="42078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President General’s Banquet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3200" dirty="0"/>
              <a:t>Mecklenburg Chapter member and new Secretary General of the SAR Brooks Lyles and his wife Diane.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09071-5E06-255A-2947-8232E17B6C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25950"/>
          <a:stretch>
            <a:fillRect/>
          </a:stretch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04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4823F3-0395-212B-60EC-6EF7427D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INSTALLATION BANQUET</a:t>
            </a:r>
            <a:br>
              <a:rPr lang="en-US" sz="7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A59C100-4C7B-A55A-176A-69152B4C966E}"/>
              </a:ext>
            </a:extLst>
          </p:cNvPr>
          <p:cNvSpPr txBox="1"/>
          <p:nvPr/>
        </p:nvSpPr>
        <p:spPr>
          <a:xfrm>
            <a:off x="3449574" y="5162445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Wednesday, 15 JULY 2026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761685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E9752-81DA-54CF-BC17-8B2FA6AD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6A42BE-60AB-EEA9-2429-D30F6417ED60}"/>
              </a:ext>
            </a:extLst>
          </p:cNvPr>
          <p:cNvSpPr txBox="1"/>
          <p:nvPr/>
        </p:nvSpPr>
        <p:spPr>
          <a:xfrm>
            <a:off x="1113810" y="2960716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north Carolina society’s contingent  to the </a:t>
            </a:r>
            <a:r>
              <a:rPr lang="en-US"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2026 ANNUAL CONGRESS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D0B449-FEAB-4C48-573B-139EBF593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711143"/>
            <a:ext cx="5536001" cy="337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9201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7A1C66-85E2-D358-83A3-23E9B209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Ring Ceremony Honor Guard</a:t>
            </a: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Honor Guard included Mecklenburg Chapter’s own Stephen McKee and Greg Catledge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33C7F-DEC4-E928-6D0B-7A2E35EE2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322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3FADC-2408-11E1-812C-D14C3E4B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Honor Guard providing security detail for Ring Ceremony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51998-7304-6554-CF3E-C6C18B229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323623"/>
            <a:ext cx="5536001" cy="4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7016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D0A89B-D6BB-623C-C881-19461C33A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8DB3B6-C3A7-2B2F-CCDA-2B41724A1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State President Stephen McKee &amp; </a:t>
            </a:r>
            <a:r>
              <a:rPr lang="en-US" sz="3800" dirty="0"/>
              <a:t>Lynne Smith at the Installation Banquet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2C3C98-E304-274B-5BE1-64A8E2E2F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453" y="666728"/>
            <a:ext cx="3662079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804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C91E94-9A26-B54D-91B8-F5E3D2815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65D31F-B268-45DC-7CA2-3E96E61AE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dirty="0"/>
              <a:t>Sh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errie &amp; Greg Catledge at the Installation Banquet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5E949C-9ACA-307F-ED2C-07366D49E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510463"/>
            <a:ext cx="5536001" cy="37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3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6334</TotalTime>
  <Words>1441</Words>
  <Application>Microsoft Office PowerPoint</Application>
  <PresentationFormat>Widescreen</PresentationFormat>
  <Paragraphs>163</Paragraphs>
  <Slides>109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3" baseType="lpstr">
      <vt:lpstr>Aptos</vt:lpstr>
      <vt:lpstr>Aptos Display</vt:lpstr>
      <vt:lpstr>Arial</vt:lpstr>
      <vt:lpstr>Office Theme</vt:lpstr>
      <vt:lpstr>136th ANNUAL SAR NATIONAL CONGRESS       10–16 JULY 2026 </vt:lpstr>
      <vt:lpstr>Buffalo Presbyterian Church Grave Marking &amp; Bench Dedication</vt:lpstr>
      <vt:lpstr>Buffalo Presbyterian Church</vt:lpstr>
      <vt:lpstr>Buffalo Presbyterian Church Grave Marking &amp; Bench Dedication  Program </vt:lpstr>
      <vt:lpstr>Buffalo Presbyterian Church Cemetery </vt:lpstr>
      <vt:lpstr>Memorial Bench </vt:lpstr>
      <vt:lpstr>Buffalo Presbyterian Church Grave Marking &amp; Bench Dedication  Fife &amp; Drum Corp </vt:lpstr>
      <vt:lpstr>Buffalo Presbyterian Church Grave Marking &amp; Bench Dedication  Honor Guard </vt:lpstr>
      <vt:lpstr>PG Michael Elson speaking</vt:lpstr>
      <vt:lpstr>Buffalo Presbyterian Church Grave Marking &amp; Bench Dedication   </vt:lpstr>
      <vt:lpstr>Buffalo Presbyterian Church Grave Marking &amp; Bench Dedication  NC portion of the Honor Guard </vt:lpstr>
      <vt:lpstr>Buffalo Presbyterian Church Grave Marking &amp; Bench Dedication   </vt:lpstr>
      <vt:lpstr>Host Reception </vt:lpstr>
      <vt:lpstr>Host Reception  Opening Ceremony</vt:lpstr>
      <vt:lpstr>Host Reception  His Excellency &amp; Mrs. Washington</vt:lpstr>
      <vt:lpstr>Host Reception  July 4th Cake</vt:lpstr>
      <vt:lpstr>Host Reception  View of ballroom </vt:lpstr>
      <vt:lpstr>Host Reception  Beth Zeiss, Sherrie &amp; Greg Catledge</vt:lpstr>
      <vt:lpstr>Host Reception  The Washingtons &amp; the Catledges </vt:lpstr>
      <vt:lpstr>PowerPoint Presentation</vt:lpstr>
      <vt:lpstr>PowerPoint Presentation</vt:lpstr>
      <vt:lpstr>PowerPoint Presentation</vt:lpstr>
      <vt:lpstr>PowerPoint Presentation</vt:lpstr>
      <vt:lpstr>Color Guard Breakfast Sunday, 12 July 2026</vt:lpstr>
      <vt:lpstr>Color Guard Breakfast </vt:lpstr>
      <vt:lpstr>Color Guard Breakfast    </vt:lpstr>
      <vt:lpstr>Color Guard Breakfast </vt:lpstr>
      <vt:lpstr>Color Guard Breakfast     </vt:lpstr>
      <vt:lpstr>The President General’s Color Guard  Inspection</vt:lpstr>
      <vt:lpstr>Preparation for the Color Guard Inspection</vt:lpstr>
      <vt:lpstr>Color Guard Troops anticipate the PG’s Inspection</vt:lpstr>
      <vt:lpstr>The President General’s Party prepares for inspection of the Color Guard</vt:lpstr>
      <vt:lpstr>The President General’s issues final guidance to the Color Guard Commander as the Party prepares for inspection of the Color Guard</vt:lpstr>
      <vt:lpstr>The Color Guard members stand tall for the President General’s inspection of the Color Guard</vt:lpstr>
      <vt:lpstr> Color Guard members await The President General’s inspection</vt:lpstr>
      <vt:lpstr>General Washington joins the President General’s Color Guard inspection</vt:lpstr>
      <vt:lpstr>First Presbyterian Church  Memorial Service  Sunday, 12 July 2026 </vt:lpstr>
      <vt:lpstr>The First Presbyterian Church  Compatriots gathered for a SAR Memorial Service </vt:lpstr>
      <vt:lpstr>First Presbyterian Church</vt:lpstr>
      <vt:lpstr>First Presbyterian Church  SAR Memorial Service</vt:lpstr>
      <vt:lpstr>Color Guard Entrance  Sanctuary for ceremony</vt:lpstr>
      <vt:lpstr>Speaker at the First Presbyterian Church  Chaplain General Pastor Christopher Grimes (NC Society) speaks to the gathering</vt:lpstr>
      <vt:lpstr>President General’s Presentation   President General Elston addresses the gathering</vt:lpstr>
      <vt:lpstr>First Presbyterian Church  </vt:lpstr>
      <vt:lpstr>First Presbyterian Church  SAR Memorial Service, Rev Dr. Randy D. Moody</vt:lpstr>
      <vt:lpstr>Copy of Hymnal</vt:lpstr>
      <vt:lpstr>Color Guard     Departing the SAR Memorial Service</vt:lpstr>
      <vt:lpstr>Color Guard   Departing the church service</vt:lpstr>
      <vt:lpstr>Color Guard   Departing the church service</vt:lpstr>
      <vt:lpstr>Color Guard &amp; SAR Members  Gathered on the church steps after the service</vt:lpstr>
      <vt:lpstr>Color Guard, SAR Members, General Washington &amp; President General Elston  Gathered on the front steps of the church</vt:lpstr>
      <vt:lpstr>First Lady’s Tea – First Presbyterian Church   Sunday, 12 July 2026</vt:lpstr>
      <vt:lpstr>First Lady’s Tea – First Presbyterian Church   Sherrie Catledge – Row 1, far left; Mrs. Washington – Row 1, 2nd from right; Lynne Smith – Row 3, far right.</vt:lpstr>
      <vt:lpstr>OPENING SESSION OF CONGRESS  Monday, 13 July 2026</vt:lpstr>
      <vt:lpstr>OPENING SESSION OF CONGRESS  Monday, 13 July 2026</vt:lpstr>
      <vt:lpstr>PRESENTATION OF COLORS AT OPENING CEREMOPNY   COLOR GUARD</vt:lpstr>
      <vt:lpstr>COLOR GUARD  Robert Vance New Mexico State President</vt:lpstr>
      <vt:lpstr>CONGRESS SESSION  Addressing the Congress</vt:lpstr>
      <vt:lpstr>SAR MISSION STATEMENT</vt:lpstr>
      <vt:lpstr>THE PRESIDENT GENERAL  Addressing the Congress</vt:lpstr>
      <vt:lpstr>Chad and The GENERAL</vt:lpstr>
      <vt:lpstr>    Congress in Session  Allen Greenly SAR Secretary General</vt:lpstr>
      <vt:lpstr>Chad Lloyd &amp; Jim Wood   Attending the opening ceremony</vt:lpstr>
      <vt:lpstr>SESSION OF CONGRESS PRESENTATION OF GIFTS</vt:lpstr>
      <vt:lpstr>YOUTH AWARDS LUNCHEON  Monday, 13 JULY 2026</vt:lpstr>
      <vt:lpstr>NAIONAL EAGLE SCOUT AWARD  Past President Greg Catledge with Ann Margaret Sproul, winner of the SAR National Eagle Scout Award and a $10,000 Scholarship. Sponsored by the Mecklenburg Chapter.  Annie accompanied by her mother Noelle.</vt:lpstr>
      <vt:lpstr>National Eagle Scout Award    National Award Winner,    Ann Margaret Sproul and Mecklenburg Chapter Compatriot Greg Catledge</vt:lpstr>
      <vt:lpstr>Recognition &amp; Awards Ceremony 13 JULY 2026</vt:lpstr>
      <vt:lpstr>EVENT PROGRAM</vt:lpstr>
      <vt:lpstr>PRESIDENT GENERAL ELSTON   Presents Activity Award</vt:lpstr>
      <vt:lpstr>PRESIDENT GENERAL’S   ACTIVITY AWARD CERTIFICATE</vt:lpstr>
      <vt:lpstr>PRESIDENT GENERAL’S  ACTIVITIES AWARD  Activities Award Ribbon</vt:lpstr>
      <vt:lpstr>PRESIDENT GENERAL’S CUP   The Chapter, based upon size presenting evidence of the most complete program of activities 2025 - 2026</vt:lpstr>
      <vt:lpstr>PowerPoint Presentation</vt:lpstr>
      <vt:lpstr>SOUTH ATLANTIC DISTRICT BREAKFAST</vt:lpstr>
      <vt:lpstr>SOUTH ATLANTIC DISTRICT BREAKFAST</vt:lpstr>
      <vt:lpstr>PowerPoint Presentation</vt:lpstr>
      <vt:lpstr>PRESIDENT GENERAL’S BANQUET</vt:lpstr>
      <vt:lpstr>President General’s Banquet  Color Guard</vt:lpstr>
      <vt:lpstr>President General’s Banquet   Fife and Drum Corp</vt:lpstr>
      <vt:lpstr>President General’s Banquet   PG Elston leads the Pledge of Allegiance</vt:lpstr>
      <vt:lpstr>President General Banquet  Guest speaker Karl Rove</vt:lpstr>
      <vt:lpstr>President General’s Banquet  Overview of Banquet Room</vt:lpstr>
      <vt:lpstr>President General’s Banquet  Swearing in ceremony of new SAR Member Karl Rove by PG Ellison</vt:lpstr>
      <vt:lpstr>President General’s Banquet  Chad Lloyd Meck Chapter President meets Ginnie Sebastian Storage,  President General NSDAR and Jamie Burchfield Senio, National President NSCAR</vt:lpstr>
      <vt:lpstr>President General’s Banquet  Chad Lloyd talking with chapter member Tony and Beth Zeiss</vt:lpstr>
      <vt:lpstr>President General’s Banquet  Color Guard including Catawba Indian member</vt:lpstr>
      <vt:lpstr>President General’s Banquet  Chad Lloyd and Jim Wood in main hall</vt:lpstr>
      <vt:lpstr>President General’s Banquet  NC State President &amp; Mecklenburg Member, Stephen McKee speaks to the members</vt:lpstr>
      <vt:lpstr>President General’s Banquet  Greg Catledge, Mecklenburg member and his wife, Sherrie also a DAR member.</vt:lpstr>
      <vt:lpstr>President General’s Banquet  Stephen McKee, NC State President, Mecklenburg member and Lynne Smith, DAR member</vt:lpstr>
      <vt:lpstr>President General’s Banquet  Stephen McKee and Lynne Smith  Tony and Beth Zeiss</vt:lpstr>
      <vt:lpstr>President General’s Banquet  Mecklenburg Chapter member and new Secretary General of the SAR Brooks Lyles and his wife Diane.</vt:lpstr>
      <vt:lpstr>INSTALLATION BANQUET </vt:lpstr>
      <vt:lpstr>PowerPoint Presentation</vt:lpstr>
      <vt:lpstr>Ring Ceremony Honor Guard  The Honor Guard included Mecklenburg Chapter’s own Stephen McKee and Greg Catledge</vt:lpstr>
      <vt:lpstr>Honor Guard providing security detail for Ring Ceremony</vt:lpstr>
      <vt:lpstr>State President Stephen McKee &amp; Lynne Smith at the Installation Banquet</vt:lpstr>
      <vt:lpstr>Sherrie &amp; Greg Catledge at the Installation Banquet</vt:lpstr>
      <vt:lpstr>RECIPIENTS OF THE BRONZE CONGRESS APPRECIATION MEDAL 2026  </vt:lpstr>
      <vt:lpstr>MECKLENBURG CHAPTER’S BRONZE CONGRESS APPRECIATION MEDAL RECIPIENTS   GREG CATLEDGE TONY ZEISS STEPHEN MCKEE</vt:lpstr>
      <vt:lpstr>National Congress venue</vt:lpstr>
      <vt:lpstr>Grave Marking  Ceremonies</vt:lpstr>
      <vt:lpstr>Buffalo Presbyterian Church Patriots</vt:lpstr>
      <vt:lpstr>Alamance Presbyterian Church Patriots</vt:lpstr>
      <vt:lpstr>Hillsborough Old Town Cemetery Patriots</vt:lpstr>
      <vt:lpstr>Guilford Courthouse Patriots</vt:lpstr>
      <vt:lpstr>Pilgrim Reformed Church Patriots</vt:lpstr>
      <vt:lpstr>The 136th Annual SAR Congress, Greensboro, NC - 14 July 2026  Chad Llyod, Mecklenburg   Stephen Mckee, Mecklenburg &amp; State   PG Michael Elston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Guy Wallace</dc:creator>
  <cp:lastModifiedBy>Greg Catledge</cp:lastModifiedBy>
  <cp:revision>26</cp:revision>
  <dcterms:created xsi:type="dcterms:W3CDTF">2026-07-14T17:01:56Z</dcterms:created>
  <dcterms:modified xsi:type="dcterms:W3CDTF">2026-08-08T15:08:39Z</dcterms:modified>
</cp:coreProperties>
</file>